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61" r:id="rId7"/>
    <p:sldId id="263" r:id="rId8"/>
    <p:sldId id="262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0" r:id="rId21"/>
    <p:sldId id="276" r:id="rId22"/>
    <p:sldId id="281" r:id="rId23"/>
    <p:sldId id="277" r:id="rId24"/>
    <p:sldId id="282" r:id="rId25"/>
    <p:sldId id="278" r:id="rId26"/>
    <p:sldId id="283" r:id="rId27"/>
    <p:sldId id="279" r:id="rId28"/>
    <p:sldId id="284" r:id="rId29"/>
    <p:sldId id="285" r:id="rId30"/>
    <p:sldId id="286" r:id="rId31"/>
    <p:sldId id="290" r:id="rId32"/>
    <p:sldId id="287" r:id="rId33"/>
    <p:sldId id="291" r:id="rId34"/>
    <p:sldId id="288" r:id="rId35"/>
    <p:sldId id="292" r:id="rId36"/>
    <p:sldId id="289" r:id="rId37"/>
    <p:sldId id="293" r:id="rId38"/>
    <p:sldId id="294" r:id="rId39"/>
    <p:sldId id="296" r:id="rId40"/>
    <p:sldId id="297" r:id="rId41"/>
    <p:sldId id="298" r:id="rId42"/>
    <p:sldId id="299" r:id="rId43"/>
    <p:sldId id="301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5" r:id="rId58"/>
    <p:sldId id="314" r:id="rId59"/>
    <p:sldId id="317" r:id="rId60"/>
    <p:sldId id="316" r:id="rId61"/>
    <p:sldId id="319" r:id="rId62"/>
    <p:sldId id="320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D1B1E"/>
    <a:srgbClr val="020003"/>
    <a:srgbClr val="DD1D2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6F45-838D-4BF8-AD3D-59F5E069E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002B4-D7B3-411D-B3F7-9C14D8B1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148F-1CFC-489B-A4E0-CE3B216F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06/10/2023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2F34-9D87-4845-8E9A-4D412A4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D5578-BD31-4EC1-B269-F9BE6D64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4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E9B-26C3-4D7C-A3B3-A9CAC509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BAD8-18CD-40C2-A49C-0BDC1D6A4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7EAC-3EB0-427E-B3D4-1DD1B979A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53AE2D45-FB3F-4A2E-A073-63B64C927BB4}" type="datetimeFigureOut">
              <a:rPr lang="en-GB" smtClean="0"/>
              <a:pPr/>
              <a:t>06/10/2023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4CC11-7305-4295-93A6-3D1D92BA3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057C-78E7-4AE0-B592-11918E9FA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F8E36CC5-0BE0-4CA0-BEAA-5849978C3C2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27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hell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ithakumesh/EV-Carbon-Emission-Analysis" TargetMode="External"/><Relationship Id="rId2" Type="http://schemas.openxmlformats.org/officeDocument/2006/relationships/hyperlink" Target="https://github.com/Indushree2001/Training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2801923" y="2644170"/>
            <a:ext cx="5956184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2000" kern="0" dirty="0">
                <a:solidFill>
                  <a:srgbClr val="DD1D21"/>
                </a:solidFill>
                <a:latin typeface="ShellHeavy" panose="00000700000000000000" pitchFamily="2" charset="0"/>
              </a:rPr>
              <a:t> </a:t>
            </a:r>
            <a:r>
              <a:rPr lang="en-GB" sz="40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40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pPr algn="ctr"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dirty="0">
                <a:solidFill>
                  <a:srgbClr val="FF0000"/>
                </a:solidFill>
                <a:latin typeface="ShellHeavy" panose="00000700000000000000" pitchFamily="2" charset="0"/>
              </a:rPr>
              <a:t>(week-1 &amp; week-2)</a:t>
            </a:r>
            <a:endParaRPr lang="en-GB" dirty="0">
              <a:solidFill>
                <a:srgbClr val="FF0000"/>
              </a:solidFill>
              <a:latin typeface="ShellMedium" panose="00000600000000000000" pitchFamily="2" charset="0"/>
            </a:endParaRPr>
          </a:p>
          <a:p>
            <a:pPr algn="ctr"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latin typeface="ShellMedium" panose="00000600000000000000" pitchFamily="50" charset="0"/>
              </a:rPr>
              <a:t> Indushree </a:t>
            </a:r>
            <a:r>
              <a:rPr lang="en-GB" sz="1500" b="1" kern="0" dirty="0" err="1">
                <a:latin typeface="ShellMedium" panose="00000600000000000000" pitchFamily="50" charset="0"/>
              </a:rPr>
              <a:t>Manjunatha</a:t>
            </a:r>
            <a:r>
              <a:rPr lang="en-GB" sz="1500" b="1" kern="0" dirty="0">
                <a:latin typeface="ShellMedium" panose="00000600000000000000" pitchFamily="50" charset="0"/>
              </a:rPr>
              <a:t> Hegde</a:t>
            </a:r>
          </a:p>
          <a:p>
            <a:pPr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400" kern="0" dirty="0">
                <a:solidFill>
                  <a:srgbClr val="404040"/>
                </a:solidFill>
                <a:latin typeface="ShellMedium" panose="00000600000000000000" pitchFamily="2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123246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352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Day-1(28/08/2023)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Case work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*DevOps case work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>
                <a:latin typeface="ShellMedium"/>
              </a:rPr>
              <a:t>*GitHub hands-on: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      Actions, workflow and forking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>
                <a:latin typeface="ShellMedium"/>
              </a:rPr>
              <a:t>*Microsoft Azure:</a:t>
            </a:r>
            <a:endParaRPr lang="en-GB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       Virtual Machine Creation, Maven, Docker installation and file writing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*Push to GitHub account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>
                <a:latin typeface="ShellMedium"/>
              </a:rPr>
              <a:t>*Word making on case work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*Submitting all the tasks</a:t>
            </a:r>
          </a:p>
        </p:txBody>
      </p:sp>
    </p:spTree>
    <p:extLst>
      <p:ext uri="{BB962C8B-B14F-4D97-AF65-F5344CB8AC3E}">
        <p14:creationId xmlns:p14="http://schemas.microsoft.com/office/powerpoint/2010/main" val="89696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0122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Day-2(29/08/2023)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Data Fundamentals(DBMS/ DWH/ </a:t>
            </a:r>
            <a:r>
              <a:rPr lang="en-US" b="1" kern="0" dirty="0" err="1">
                <a:latin typeface="ShellMedium"/>
              </a:rPr>
              <a:t>Datalakes</a:t>
            </a:r>
            <a:r>
              <a:rPr lang="en-US" b="1" kern="0" dirty="0">
                <a:latin typeface="ShellMedium"/>
              </a:rPr>
              <a:t>)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DBMS</a:t>
            </a:r>
          </a:p>
          <a:p>
            <a:pPr algn="just" defTabSz="357708"/>
            <a:r>
              <a:rPr lang="en-US" kern="0" dirty="0">
                <a:latin typeface="ShellMedium"/>
              </a:rPr>
              <a:t>*Basics of 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*Need and use of ER modelling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*Case study on normalization</a:t>
            </a:r>
            <a:endParaRPr lang="en-US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*Dimension Modelling concept: dimension schema, star schema and snowflake schema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*SCD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*Denormalization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*Hands-on on ER modelling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234258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50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Day-3(30/08/2023)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Big Data and Azure Fundamentals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*Overview on Big data: structured, unstructured and semi-structured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*Tools used to solve the Big Data problem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*Data-lakes, Data-lake architecture and Data-lake house concept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*General security and network security feature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*Identity and governance feature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*Privacy and compliance feature</a:t>
            </a:r>
          </a:p>
        </p:txBody>
      </p:sp>
    </p:spTree>
    <p:extLst>
      <p:ext uri="{BB962C8B-B14F-4D97-AF65-F5344CB8AC3E}">
        <p14:creationId xmlns:p14="http://schemas.microsoft.com/office/powerpoint/2010/main" val="206431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428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Day-4(31/08/2023)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Azure SQL Day-1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SQL in Microsoft Azure portal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*DML,DCL,DDL,DTL operation understanding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*CRUD in azure SQL portal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*Filtering, having, group by clause 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*Sorting the final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*Group the data after aggregation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73708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Journey PPT</a:t>
            </a:r>
            <a:r>
              <a:rPr lang="en-US" sz="2800" b="1" dirty="0">
                <a:solidFill>
                  <a:srgbClr val="FF0000"/>
                </a:solidFill>
              </a:rPr>
              <a:t> </a:t>
            </a:r>
            <a:endParaRPr lang="en-US" sz="2800" b="1" kern="1200" dirty="0">
              <a:solidFill>
                <a:srgbClr val="FF0000"/>
              </a:solidFill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(week 3)</a:t>
            </a:r>
            <a:endParaRPr lang="en-US" sz="2800" b="1" kern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700" b="1"/>
              <a:t>Week-3 Day-5(1/09/2023)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700" b="1"/>
              <a:t>Case study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1FA267D-1636-D495-FC3F-8EBF1483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16165"/>
            <a:ext cx="6922008" cy="43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3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3455821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Journey PPT</a:t>
            </a:r>
            <a:r>
              <a:rPr lang="en-US" sz="3200" b="1" dirty="0">
                <a:solidFill>
                  <a:srgbClr val="FF0000"/>
                </a:solidFill>
              </a:rPr>
              <a:t> </a:t>
            </a:r>
            <a:endParaRPr lang="en-US" sz="3200" b="1" kern="1200" dirty="0">
              <a:solidFill>
                <a:srgbClr val="FF0000"/>
              </a:solidFill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(week 3)</a:t>
            </a:r>
            <a:endParaRPr lang="en-US" sz="3200" b="1" kern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1"/>
              <a:t>Week-3 Day-5(1/09/2023)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1"/>
              <a:t>Case study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540E3B-D508-EDB3-F90C-17B67D5C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432721"/>
            <a:ext cx="6389346" cy="4001867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21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Day-1(4/09/2023)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storage type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storage in Microsoft Azure portal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*Azure storage redundancy option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*Azure blob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*Data Lake Gen2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*Container concept, File share, Queue and tables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*Create data lake gen2 and manage it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*Compare Data Lake Storage Gen2 and Azure Blob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26512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70C25-1635-4CB7-3A96-A88D674A9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0" y="2141183"/>
            <a:ext cx="5011025" cy="3131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E12C5-3890-8BB7-FD2D-750897A1B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57" y="2141183"/>
            <a:ext cx="5093795" cy="31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7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Day-2(5/09/2023)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storage type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*Access and authentication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*Secure Access to Azure Storage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 upload data into data lake gen2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*Azure Data Factory introduction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*ELT vs ETL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*Dataset , Integration run time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*parameters, system variables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*Pipeline, pipeline chaining</a:t>
            </a:r>
          </a:p>
        </p:txBody>
      </p:sp>
    </p:spTree>
    <p:extLst>
      <p:ext uri="{BB962C8B-B14F-4D97-AF65-F5344CB8AC3E}">
        <p14:creationId xmlns:p14="http://schemas.microsoft.com/office/powerpoint/2010/main" val="143342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3D6D3-B306-7DA2-A8D0-D1DCAED15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65" y="1642144"/>
            <a:ext cx="7110283" cy="44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593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Week-1 Day-1-3(14/08/2023-17/08/2023)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b="1" kern="0" dirty="0">
                <a:latin typeface="ShellMedium" panose="00000600000000000000" pitchFamily="50" charset="0"/>
              </a:rPr>
              <a:t>Soft skills: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*Grooming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*Speaking skill.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*Behaviour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*Email writing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*Trust building and team work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*Rules to follow during chat, video and voice call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*Characteristics </a:t>
            </a:r>
            <a:r>
              <a:rPr lang="en-GB" kern="0">
                <a:latin typeface="ShellMedium" panose="00000600000000000000" pitchFamily="50" charset="0"/>
              </a:rPr>
              <a:t>of professional</a:t>
            </a:r>
            <a:endParaRPr lang="en-GB" kern="0" dirty="0">
              <a:latin typeface="ShellMedium" panose="00000600000000000000" pitchFamily="50" charset="0"/>
            </a:endParaRPr>
          </a:p>
          <a:p>
            <a:pPr defTabSz="357708">
              <a:spcAft>
                <a:spcPts val="600"/>
              </a:spcAft>
              <a:buClr>
                <a:srgbClr val="DD1D21"/>
              </a:buClr>
              <a:buSzPct val="85000"/>
            </a:pPr>
            <a:endParaRPr lang="en-GB" sz="1500" b="1" kern="0" dirty="0">
              <a:solidFill>
                <a:srgbClr val="404040"/>
              </a:solidFill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Day-3(6/09/2023)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Data Factory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*ADF components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*Copy Data Flow activity in ADF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*Linked services, Input &amp; Output Data Set in ADF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*Control Flow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*Get Metadata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*Filter and If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*Wait and foreach loop activity</a:t>
            </a:r>
          </a:p>
        </p:txBody>
      </p:sp>
    </p:spTree>
    <p:extLst>
      <p:ext uri="{BB962C8B-B14F-4D97-AF65-F5344CB8AC3E}">
        <p14:creationId xmlns:p14="http://schemas.microsoft.com/office/powerpoint/2010/main" val="421762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C7F13F-4570-A564-DD96-A600A0933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36" y="1833532"/>
            <a:ext cx="4556040" cy="2847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5C6413-0D77-AD24-25D2-4D626F85D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33" y="1740716"/>
            <a:ext cx="5402508" cy="33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01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1442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Day-4(7/09/2023)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Data Factory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*Mapping Dataflow Transformation ,source transformation, sink transformation, surrogate key transformation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*Conditional split transformation, Derived column transformation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*API- based Integration : Understanding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*Exploring the API – based Integration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CDC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CDC in context of database and system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*Use cases for CDC and its benefits in integration scenarios.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422388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95C1A-D6E1-8641-F3E8-AB8E6D80D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7" y="1001086"/>
            <a:ext cx="8310694" cy="519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62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Day-5(8/09/2023)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Data Factory Day-3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 on </a:t>
            </a:r>
            <a:r>
              <a:rPr lang="en-US" kern="0" dirty="0" err="1">
                <a:latin typeface="ShellMedium"/>
              </a:rPr>
              <a:t>sql</a:t>
            </a:r>
            <a:r>
              <a:rPr lang="en-US" kern="0" dirty="0">
                <a:latin typeface="ShellMedium"/>
              </a:rPr>
              <a:t> database creation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*loading the tables into the storage account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*Creation of pipeline for </a:t>
            </a:r>
            <a:r>
              <a:rPr lang="en-US" kern="0" dirty="0" err="1">
                <a:latin typeface="ShellMedium"/>
              </a:rPr>
              <a:t>sql</a:t>
            </a:r>
            <a:r>
              <a:rPr lang="en-US" kern="0" dirty="0">
                <a:latin typeface="ShellMedium"/>
              </a:rPr>
              <a:t> database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*Fetching, updating rows of a table and getting affected in </a:t>
            </a:r>
            <a:r>
              <a:rPr lang="en-US" kern="0" dirty="0" err="1">
                <a:latin typeface="ShellMedium"/>
              </a:rPr>
              <a:t>adf</a:t>
            </a:r>
            <a:r>
              <a:rPr lang="en-US" kern="0" dirty="0">
                <a:latin typeface="ShellMedium"/>
              </a:rPr>
              <a:t> and </a:t>
            </a:r>
            <a:r>
              <a:rPr lang="en-US" kern="0" dirty="0" err="1">
                <a:latin typeface="ShellMedium"/>
              </a:rPr>
              <a:t>datastorage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the dataflow and </a:t>
            </a:r>
            <a:r>
              <a:rPr lang="en-US" kern="0" dirty="0" err="1">
                <a:latin typeface="ShellMedium"/>
              </a:rPr>
              <a:t>cdc</a:t>
            </a:r>
            <a:r>
              <a:rPr lang="en-US" kern="0" dirty="0">
                <a:latin typeface="ShellMedium"/>
              </a:rPr>
              <a:t> for the instances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*Debugging and triggering the dataflow and </a:t>
            </a:r>
            <a:r>
              <a:rPr lang="en-US" kern="0" dirty="0" err="1">
                <a:latin typeface="ShellMedium"/>
              </a:rPr>
              <a:t>cdc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</a:t>
            </a:r>
            <a:r>
              <a:rPr lang="en-US" kern="0" dirty="0" err="1">
                <a:latin typeface="ShellMedium"/>
              </a:rPr>
              <a:t>Repitation</a:t>
            </a:r>
            <a:r>
              <a:rPr lang="en-US" kern="0" dirty="0">
                <a:latin typeface="ShellMedium"/>
              </a:rPr>
              <a:t> of whole one week concepts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the automation account</a:t>
            </a:r>
          </a:p>
        </p:txBody>
      </p:sp>
    </p:spTree>
    <p:extLst>
      <p:ext uri="{BB962C8B-B14F-4D97-AF65-F5344CB8AC3E}">
        <p14:creationId xmlns:p14="http://schemas.microsoft.com/office/powerpoint/2010/main" val="190364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365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>
              <a:latin typeface="Shell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A1027-BAD2-7F2A-44A6-A6787A497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53" y="1226781"/>
            <a:ext cx="7843708" cy="49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7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Day-1(11/09/2023)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Doubt Solving session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</a:t>
            </a:r>
            <a:r>
              <a:rPr lang="en-US" kern="0" dirty="0" err="1">
                <a:latin typeface="ShellMedium"/>
              </a:rPr>
              <a:t>Repitation</a:t>
            </a:r>
            <a:r>
              <a:rPr lang="en-US" kern="0" dirty="0">
                <a:latin typeface="ShellMedium"/>
              </a:rPr>
              <a:t> of Azure Data Factory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 on Azure Data Factory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*loading the dataset into the storage account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*Creation of pipeline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*Fetching, updating rows of a table and getting affected in </a:t>
            </a:r>
            <a:r>
              <a:rPr lang="en-US" kern="0" dirty="0" err="1">
                <a:latin typeface="ShellMedium"/>
              </a:rPr>
              <a:t>adf</a:t>
            </a:r>
            <a:r>
              <a:rPr lang="en-US" kern="0" dirty="0">
                <a:latin typeface="ShellMedium"/>
              </a:rPr>
              <a:t> and </a:t>
            </a:r>
            <a:r>
              <a:rPr lang="en-US" kern="0" dirty="0" err="1">
                <a:latin typeface="ShellMedium"/>
              </a:rPr>
              <a:t>datastorage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the dataflow and </a:t>
            </a:r>
            <a:r>
              <a:rPr lang="en-US" kern="0" dirty="0" err="1">
                <a:latin typeface="ShellMedium"/>
              </a:rPr>
              <a:t>cdc</a:t>
            </a:r>
            <a:r>
              <a:rPr lang="en-US" kern="0" dirty="0">
                <a:latin typeface="ShellMedium"/>
              </a:rPr>
              <a:t> for the instances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*Debugging and triggering the dataflow and </a:t>
            </a:r>
            <a:r>
              <a:rPr lang="en-US" kern="0" dirty="0" err="1">
                <a:latin typeface="ShellMedium"/>
              </a:rPr>
              <a:t>cdc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135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Day-2(12/09/2023)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Synapse Analytics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Synapse Analytics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*Mapping of data flow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*Creation of pipeline, Data Ingestion and Preparation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*Write and execute SQL queries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query performance optimization technique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*Exploring the more options like manage, linked device creation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*Explanation with theory and practical for all of the above concept</a:t>
            </a:r>
          </a:p>
        </p:txBody>
      </p:sp>
    </p:spTree>
    <p:extLst>
      <p:ext uri="{BB962C8B-B14F-4D97-AF65-F5344CB8AC3E}">
        <p14:creationId xmlns:p14="http://schemas.microsoft.com/office/powerpoint/2010/main" val="2910069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C3607-F60A-6F19-9344-191A8E26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55" y="1226781"/>
            <a:ext cx="7728552" cy="483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7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Day-3(13/09/2023)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 Visualization using Power-Bi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and exploring about Power-Bi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*Connecting to the various sources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*Data load and transformation- removing duplicates, add column, slicers and group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Dax and calculated column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*Implicit and explicit measures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*Row level security and aggregation function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*Explanation with theory and practical for all of the above concept</a:t>
            </a:r>
          </a:p>
        </p:txBody>
      </p:sp>
    </p:spTree>
    <p:extLst>
      <p:ext uri="{BB962C8B-B14F-4D97-AF65-F5344CB8AC3E}">
        <p14:creationId xmlns:p14="http://schemas.microsoft.com/office/powerpoint/2010/main" val="48314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1442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Week-1 Day-4(18/08/2023)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b="1" kern="0" dirty="0">
                <a:latin typeface="ShellMedium" panose="00000600000000000000" pitchFamily="50" charset="0"/>
              </a:rPr>
              <a:t>Introduction to Business Analysis and Agile: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*Business Analysis: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*7 phases of SDLC:1.planning 2. requirement 3.design and prototype 4.s/w development 5.         testing 6. deployment 7. operation &amp; maintenance.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*Requirement analysis: functional and non-functional.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*Requirement Elicitation /gathering from research and discovering.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*Modelling types: scenario based, data-based and class based.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*Management Techniques.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*Gantt chart and critical path method.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*Requirement Traceability.</a:t>
            </a:r>
          </a:p>
        </p:txBody>
      </p:sp>
    </p:spTree>
    <p:extLst>
      <p:ext uri="{BB962C8B-B14F-4D97-AF65-F5344CB8AC3E}">
        <p14:creationId xmlns:p14="http://schemas.microsoft.com/office/powerpoint/2010/main" val="2394211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B2A697-D828-216D-E48E-BE12C0287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" y="1065401"/>
            <a:ext cx="8178800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67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Day-4(14/09/2023)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 Visualization using Power-Bi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various chart-type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*Report and models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*Dashboard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*Recap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*Scenario based chart preparation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*Pushing that </a:t>
            </a:r>
            <a:r>
              <a:rPr lang="en-US" kern="0">
                <a:latin typeface="ShellMedium"/>
              </a:rPr>
              <a:t>into Git-hub </a:t>
            </a:r>
            <a:r>
              <a:rPr lang="en-US" kern="0" dirty="0">
                <a:latin typeface="ShellMedium"/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166368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FB4EC-834B-954E-1AEC-B9697859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27" y="1226781"/>
            <a:ext cx="818896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1519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Day-5(15/09/2023)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*</a:t>
            </a:r>
            <a:r>
              <a:rPr lang="en-GB" sz="1500" b="1" kern="0" dirty="0">
                <a:latin typeface="ShellMedium"/>
              </a:rPr>
              <a:t>hand-son assessment on Power BI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Python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Python with various salient characters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datatypes and operators with scenario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*String formatting and type casting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*Counter(), zip() and enumerate functions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*Conditional statement (if-else)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*User-defined functions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*Executing the code inside the </a:t>
            </a:r>
            <a:r>
              <a:rPr lang="en-US" kern="0" dirty="0" err="1">
                <a:latin typeface="ShellMedium"/>
              </a:rPr>
              <a:t>Jupyter</a:t>
            </a:r>
            <a:r>
              <a:rPr lang="en-US" kern="0" dirty="0">
                <a:latin typeface="ShellMedium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27391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CD45D-2D20-3B68-A5FC-2F8EA651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1226781"/>
            <a:ext cx="8193024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72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BBA2D-659C-BA72-6D77-A8B5D4B66820}"/>
              </a:ext>
            </a:extLst>
          </p:cNvPr>
          <p:cNvSpPr txBox="1"/>
          <p:nvPr/>
        </p:nvSpPr>
        <p:spPr bwMode="auto">
          <a:xfrm>
            <a:off x="928381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Day-1(19/09/2023)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Python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*Advanced: Functions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**</a:t>
            </a:r>
            <a:r>
              <a:rPr lang="en-US" kern="0" dirty="0" err="1">
                <a:latin typeface="ShellMedium"/>
              </a:rPr>
              <a:t>args</a:t>
            </a:r>
            <a:r>
              <a:rPr lang="en-US" kern="0" dirty="0">
                <a:latin typeface="ShellMedium"/>
              </a:rPr>
              <a:t> and *</a:t>
            </a:r>
            <a:r>
              <a:rPr lang="en-US" kern="0" dirty="0" err="1">
                <a:latin typeface="ShellMedium"/>
              </a:rPr>
              <a:t>kwargs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*Positional and Keyword arguments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*Classes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*List Comprehension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212197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3D0EE-7C1A-AE35-DB0F-73DB792D64BC}"/>
              </a:ext>
            </a:extLst>
          </p:cNvPr>
          <p:cNvSpPr txBox="1"/>
          <p:nvPr/>
        </p:nvSpPr>
        <p:spPr bwMode="auto">
          <a:xfrm>
            <a:off x="928381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Day-2(20/09/2023)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Python Day-3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Panda Data Frame, series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*Lists, </a:t>
            </a:r>
            <a:r>
              <a:rPr lang="en-US" kern="0" dirty="0" err="1">
                <a:latin typeface="ShellMedium"/>
              </a:rPr>
              <a:t>Numpy</a:t>
            </a:r>
            <a:r>
              <a:rPr lang="en-US" kern="0" dirty="0">
                <a:latin typeface="ShellMedium"/>
              </a:rPr>
              <a:t> Array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*Dictionaries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*Tuples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*NumPy and Pandas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*Matplotlib and SciPy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*Scikit-learn</a:t>
            </a:r>
          </a:p>
        </p:txBody>
      </p:sp>
    </p:spTree>
    <p:extLst>
      <p:ext uri="{BB962C8B-B14F-4D97-AF65-F5344CB8AC3E}">
        <p14:creationId xmlns:p14="http://schemas.microsoft.com/office/powerpoint/2010/main" val="1489505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97091-AAA3-E0B7-2A76-C48DE486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67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Day-3(21/09/2023)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*Introduction, Overview and Installation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*Components of Spark and Spark Architecture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*Job Lifecycle and Application of Spark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*Apache Spark use cases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Shell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*Submitting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Job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*RDD concepts overview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*Common Transformation and actions</a:t>
            </a:r>
          </a:p>
        </p:txBody>
      </p:sp>
    </p:spTree>
    <p:extLst>
      <p:ext uri="{BB962C8B-B14F-4D97-AF65-F5344CB8AC3E}">
        <p14:creationId xmlns:p14="http://schemas.microsoft.com/office/powerpoint/2010/main" val="1428763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172FF-B487-5CFB-FFB7-970C4B6F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4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979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*Waterfall model and Agile.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*Agile methodologies.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*Scrum.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*Product Backlog.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*Sprint.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*Azure DevOps.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*Scrum roles.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b="1" kern="0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21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25C0-89C2-7A01-C3A9-7A553D5D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6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Day-4(22/09/2023)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*Joining and aggregation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*Filtering </a:t>
            </a:r>
            <a:r>
              <a:rPr lang="en-US" kern="0" dirty="0" err="1">
                <a:latin typeface="ShellMedium"/>
              </a:rPr>
              <a:t>Dataframe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*Reading from data from given dataset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*Handling null values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*cleaning and transforming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*Data cleaning</a:t>
            </a:r>
          </a:p>
        </p:txBody>
      </p:sp>
    </p:spTree>
    <p:extLst>
      <p:ext uri="{BB962C8B-B14F-4D97-AF65-F5344CB8AC3E}">
        <p14:creationId xmlns:p14="http://schemas.microsoft.com/office/powerpoint/2010/main" val="2751539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9543E-1B9A-72B9-D4CD-513A7374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65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8C986-832A-624E-7AC9-5D061F53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5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Day-1(25/09/2023)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day-3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*Data cleaning and filtering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*Handling null-values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*Transforming data with example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*Reading data from given dataset(file/table)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*Clean and transform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*Attended IDA people meeting in Sheraton Grand </a:t>
            </a:r>
            <a:r>
              <a:rPr lang="en-US" kern="0" dirty="0" err="1">
                <a:latin typeface="ShellMedium"/>
              </a:rPr>
              <a:t>whitefield</a:t>
            </a:r>
            <a:r>
              <a:rPr lang="en-US" kern="0" dirty="0">
                <a:latin typeface="Shell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649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49B65-8F1A-A5CF-89A2-283E1F11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8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Day-2(26/09/2023)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Databricks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Databricks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*workspace creation, Notebook, Library and Repos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*Computation Management: cluster, pool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*Azure </a:t>
            </a:r>
            <a:r>
              <a:rPr lang="en-US" kern="0" dirty="0" err="1">
                <a:latin typeface="ShellMedium"/>
              </a:rPr>
              <a:t>databricks</a:t>
            </a:r>
            <a:r>
              <a:rPr lang="en-US" kern="0" dirty="0">
                <a:latin typeface="ShellMedium"/>
              </a:rPr>
              <a:t> using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and Spark SQL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</a:t>
            </a:r>
            <a:r>
              <a:rPr lang="en-US" kern="0" dirty="0" err="1">
                <a:latin typeface="ShellMedium"/>
              </a:rPr>
              <a:t>Dataframes</a:t>
            </a:r>
            <a:r>
              <a:rPr lang="en-US" kern="0" dirty="0">
                <a:latin typeface="ShellMedium"/>
              </a:rPr>
              <a:t> and DBFS in Azure Databricks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first Notebook and connect to </a:t>
            </a:r>
            <a:r>
              <a:rPr lang="en-US" kern="0" dirty="0" err="1">
                <a:latin typeface="ShellMedium"/>
              </a:rPr>
              <a:t>datalake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*Read and write file to </a:t>
            </a:r>
            <a:r>
              <a:rPr lang="en-US" kern="0" dirty="0" err="1">
                <a:latin typeface="ShellMedium"/>
              </a:rPr>
              <a:t>DataLake</a:t>
            </a: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743478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E5BE5-A9C1-6A4D-46EE-A00E4FC8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5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Day-3(27/09/2023)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Databricks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*Security and protection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*ADB Integration with other services(synapse, SQL DB, Power BI)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*Delta Lake concept and error handling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*Overview on Azure Databricks unity catalog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and setting up Azure SQL Endpoint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*SQL Analytics for querying data within data platform</a:t>
            </a:r>
          </a:p>
        </p:txBody>
      </p:sp>
    </p:spTree>
    <p:extLst>
      <p:ext uri="{BB962C8B-B14F-4D97-AF65-F5344CB8AC3E}">
        <p14:creationId xmlns:p14="http://schemas.microsoft.com/office/powerpoint/2010/main" val="3812016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520DD-007B-7FFD-CE96-87A707E5D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5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Day-1(21/08/2023)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b="1" kern="0" dirty="0">
                <a:latin typeface="ShellMedium" panose="00000600000000000000" pitchFamily="50" charset="0"/>
              </a:rPr>
              <a:t>Introduction to Business Analysis and Agile: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*Creating epic, user story, task, sub-task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*Story point estimation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*DOR &amp; DOD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*Sprint Board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*Product/Sprint Backlog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*Scrum Fundamentals, Workflow, Roadmap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*Estimation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*Logging work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*Reports-Burndown, Burnup &amp; Velocity chart</a:t>
            </a:r>
          </a:p>
        </p:txBody>
      </p:sp>
    </p:spTree>
    <p:extLst>
      <p:ext uri="{BB962C8B-B14F-4D97-AF65-F5344CB8AC3E}">
        <p14:creationId xmlns:p14="http://schemas.microsoft.com/office/powerpoint/2010/main" val="3588365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Day-4(28/09/2023)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Containers- Docker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*Security and protection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*ADB Integration with other services(synapse, SQL DB, Power BI)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*Delta Lake concept and error handling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*Overview on Azure Databricks unity catalog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and setting up Azure SQL Endpoint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*SQL Analytics for querying data within data platform</a:t>
            </a:r>
          </a:p>
        </p:txBody>
      </p:sp>
    </p:spTree>
    <p:extLst>
      <p:ext uri="{BB962C8B-B14F-4D97-AF65-F5344CB8AC3E}">
        <p14:creationId xmlns:p14="http://schemas.microsoft.com/office/powerpoint/2010/main" val="3583091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4AC9D8-DA3D-A15D-EE28-9ADC8F3C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7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Day-5(29/09/2023)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DevOps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Deployment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and implementing DevOps practices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CI/CD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Git and GitHub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*GitHub as Azure platform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*GitHub actions and CI/CD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*GitHub repo and branching</a:t>
            </a:r>
          </a:p>
        </p:txBody>
      </p:sp>
    </p:spTree>
    <p:extLst>
      <p:ext uri="{BB962C8B-B14F-4D97-AF65-F5344CB8AC3E}">
        <p14:creationId xmlns:p14="http://schemas.microsoft.com/office/powerpoint/2010/main" val="3905337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465C2-6EBA-E0C2-F075-A7E5350E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 ML Studio Day-1 3/10/2023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AE5E9A-8E92-78D0-198B-395F3AE6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00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Day-1 3/10/2023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3DDD4-36EC-7B5B-1C50-62EC1CC2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38" y="1242874"/>
            <a:ext cx="7293893" cy="45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10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 ML Studio Day-2 4/10/2023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D0237-86B8-5BFB-438E-2FC0029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23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0DB48-AC3E-5663-93BD-B2E928FC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5/10/2023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50758-A415-9BAD-7417-953AF088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25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dirty="0">
                <a:solidFill>
                  <a:srgbClr val="FFFFFF"/>
                </a:solidFill>
              </a:rPr>
              <a:t>6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/10/2023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B3B6A-816F-4A3B-DCDC-2ACE201C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91" y="1209040"/>
            <a:ext cx="6395835" cy="44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3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Day-2(22/08/2023)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Data, 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*Types of 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*Introduction to Relational database SQL(Structured Query Language)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*Normalization in SQL: 1NF, 2NF, 3NF, BCNF, 4NF and 5NF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*Introduction to Joins: </a:t>
            </a:r>
            <a:r>
              <a:rPr lang="en-GB" kern="0" dirty="0" err="1">
                <a:latin typeface="ShellMedium" panose="00000600000000000000" pitchFamily="50" charset="0"/>
              </a:rPr>
              <a:t>Equi</a:t>
            </a:r>
            <a:r>
              <a:rPr lang="en-GB" kern="0" dirty="0">
                <a:latin typeface="ShellMedium" panose="00000600000000000000" pitchFamily="50" charset="0"/>
              </a:rPr>
              <a:t> join, Self join, inner join, cross join, outer join and natural join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*Fetching the elements from the different table (pk and </a:t>
            </a:r>
            <a:r>
              <a:rPr lang="en-GB" kern="0" dirty="0" err="1">
                <a:latin typeface="ShellMedium" panose="00000600000000000000" pitchFamily="50" charset="0"/>
              </a:rPr>
              <a:t>fk</a:t>
            </a:r>
            <a:r>
              <a:rPr lang="en-GB" kern="0" dirty="0">
                <a:latin typeface="ShellMedium" panose="00000600000000000000" pitchFamily="50" charset="0"/>
              </a:rPr>
              <a:t>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*Subquery: nested query, aggregate function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*Self Reference</a:t>
            </a:r>
          </a:p>
        </p:txBody>
      </p:sp>
    </p:spTree>
    <p:extLst>
      <p:ext uri="{BB962C8B-B14F-4D97-AF65-F5344CB8AC3E}">
        <p14:creationId xmlns:p14="http://schemas.microsoft.com/office/powerpoint/2010/main" val="3337628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2026693" y="1030405"/>
            <a:ext cx="8147713" cy="386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Indushree2001/Training (github.</a:t>
            </a: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com)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 (</a:t>
            </a:r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collaborated repository)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dirty="0" err="1">
                <a:hlinkClick r:id="rId3"/>
              </a:rPr>
              <a:t>harshithakumesh</a:t>
            </a:r>
            <a:r>
              <a:rPr lang="en-US" sz="3200" dirty="0">
                <a:hlinkClick r:id="rId3"/>
              </a:rPr>
              <a:t>/EV-Carbon-Emission-Analysis (github.com)</a:t>
            </a: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14629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Day-3(23/08/2023)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Software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Software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*Software Failure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*Importance of Software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*Software Test Life Cycle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*SDLC vs STLC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*Testing Triangle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*Introduction to Automation Testing and Manual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*Unit Test, difference between white/grey/black box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*TDD &amp; ATDD</a:t>
            </a:r>
          </a:p>
        </p:txBody>
      </p:sp>
    </p:spTree>
    <p:extLst>
      <p:ext uri="{BB962C8B-B14F-4D97-AF65-F5344CB8AC3E}">
        <p14:creationId xmlns:p14="http://schemas.microsoft.com/office/powerpoint/2010/main" val="213841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Day-4(24/08/2023)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DevOps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DevOps, Software Development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*DevOps Life cycle, tools, stages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*CI VS 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GitHub, advantages, quick start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*Knowing actions/ events in GitHub and YAML for GitHub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*Trigger GitHub Actions on PR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*Feature to main or on events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*Creating workflow</a:t>
            </a:r>
            <a:endParaRPr lang="en-GB" kern="0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61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Day-5(25/08/2023)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*Cloud Architecture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*Cloud services: IaaS, Paas and Saas and layers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*Cloud Computing Characteristic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*Virtualization and Virtual Machine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*Purpose and Benefits of cloud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*Advantages of 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*Disadvantages of 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*Microsoft Azure</a:t>
            </a:r>
            <a:endParaRPr lang="en-GB" kern="0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876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hell Futura Font Theme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CED461D8-3171-4273-A831-AE00D50E602B}" vid="{592A44DA-0034-4F8C-A571-9113A0A156F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B307F7D4C7394EA186C98021692520" ma:contentTypeVersion="0" ma:contentTypeDescription="Create a new document." ma:contentTypeScope="" ma:versionID="f4aca03ea32b30da5388c2ade5d19b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62945f021ccf5745ba4c86142bf5e4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50FEFD-C32D-491E-A78C-47800AB60F4F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81050F-3A10-41F0-8252-718B537303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423116-3E43-435F-A540-2319E3515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1301</TotalTime>
  <Words>2027</Words>
  <Application>Microsoft Office PowerPoint</Application>
  <PresentationFormat>Widescreen</PresentationFormat>
  <Paragraphs>418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Futura Bold</vt:lpstr>
      <vt:lpstr>Futura Medium</vt:lpstr>
      <vt:lpstr>ShellBold</vt:lpstr>
      <vt:lpstr>ShellHeavy</vt:lpstr>
      <vt:lpstr>ShellMedium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Hegde, Indushree M SBOBNG-PTIY/FDB</dc:creator>
  <cp:lastModifiedBy>Hegde, Indushree M SBOBNG-PTIY/FDB</cp:lastModifiedBy>
  <cp:revision>19</cp:revision>
  <dcterms:created xsi:type="dcterms:W3CDTF">2023-08-21T15:19:14Z</dcterms:created>
  <dcterms:modified xsi:type="dcterms:W3CDTF">2023-10-06T08:28:50Z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0x010100DAB307F7D4C7394EA186C98021692520</vt:lpwstr>
  </property>
</Properties>
</file>